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23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22" r:id="rId28"/>
    <p:sldId id="29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0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200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46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05 – Matrices and Data Frames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753023" y="6498280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245551" y="578018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 </a:t>
            </a:r>
          </a:p>
        </p:txBody>
      </p:sp>
      <p:pic>
        <p:nvPicPr>
          <p:cNvPr id="16" name="Picture 15" descr="A book cover with text and images of colorful squares&#10;&#10;Description automatically generated">
            <a:extLst>
              <a:ext uri="{FF2B5EF4-FFF2-40B4-BE49-F238E27FC236}">
                <a16:creationId xmlns:a16="http://schemas.microsoft.com/office/drawing/2014/main" id="{C0126764-29C7-280E-8E7F-24D94ABE4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421" y="206555"/>
            <a:ext cx="1364540" cy="2053701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4B5189E1-7443-C1BA-2C65-D943C5F87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9" y="483562"/>
            <a:ext cx="9901638" cy="1933817"/>
          </a:xfrm>
          <a:prstGeom prst="rect">
            <a:avLst/>
          </a:prstGeom>
        </p:spPr>
      </p:pic>
      <p:pic>
        <p:nvPicPr>
          <p:cNvPr id="14" name="Picture 13" descr="A text on a white background&#10;&#10;Description automatically generated">
            <a:extLst>
              <a:ext uri="{FF2B5EF4-FFF2-40B4-BE49-F238E27FC236}">
                <a16:creationId xmlns:a16="http://schemas.microsoft.com/office/drawing/2014/main" id="{DD37ADDC-1A59-7991-5A42-5308BDE2E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06" y="3189950"/>
            <a:ext cx="6236950" cy="1591059"/>
          </a:xfrm>
          <a:prstGeom prst="rect">
            <a:avLst/>
          </a:prstGeom>
        </p:spPr>
      </p:pic>
      <p:pic>
        <p:nvPicPr>
          <p:cNvPr id="17" name="Picture 16" descr="A body of water with trees and a stone wall&#10;&#10;Description automatically generated">
            <a:extLst>
              <a:ext uri="{FF2B5EF4-FFF2-40B4-BE49-F238E27FC236}">
                <a16:creationId xmlns:a16="http://schemas.microsoft.com/office/drawing/2014/main" id="{7D2A3077-B352-DE2D-8D41-B2C354951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434" y="2412184"/>
            <a:ext cx="5298527" cy="35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86993-309E-4CB8-75B7-716B2E82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B963936-1FD5-200B-0265-DFC43D18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15"/>
          <a:stretch/>
        </p:blipFill>
        <p:spPr>
          <a:xfrm>
            <a:off x="2516745" y="0"/>
            <a:ext cx="6775536" cy="1918848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A787C45-AA09-9804-60DF-FFC39E79A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0" y="14693"/>
            <a:ext cx="2163119" cy="1388420"/>
          </a:xfrm>
          <a:prstGeom prst="rect">
            <a:avLst/>
          </a:prstGeom>
        </p:spPr>
      </p:pic>
      <p:pic>
        <p:nvPicPr>
          <p:cNvPr id="11" name="Picture 10" descr="A number of letters and numbers&#10;&#10;Description automatically generated">
            <a:extLst>
              <a:ext uri="{FF2B5EF4-FFF2-40B4-BE49-F238E27FC236}">
                <a16:creationId xmlns:a16="http://schemas.microsoft.com/office/drawing/2014/main" id="{7798A3EB-1833-5999-4AD8-63E672C83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755" y="14693"/>
            <a:ext cx="2470493" cy="1373727"/>
          </a:xfrm>
          <a:prstGeom prst="rect">
            <a:avLst/>
          </a:prstGeom>
        </p:spPr>
      </p:pic>
      <p:pic>
        <p:nvPicPr>
          <p:cNvPr id="13" name="Picture 12" descr="A screenshot of a math test&#10;&#10;Description automatically generated">
            <a:extLst>
              <a:ext uri="{FF2B5EF4-FFF2-40B4-BE49-F238E27FC236}">
                <a16:creationId xmlns:a16="http://schemas.microsoft.com/office/drawing/2014/main" id="{AD2A3D88-DDB0-A31E-1D05-7CF1622E6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60" y="2157799"/>
            <a:ext cx="4038600" cy="40005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1445525B-7C00-F329-10B6-9207E2154D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2927"/>
          <a:stretch/>
        </p:blipFill>
        <p:spPr>
          <a:xfrm>
            <a:off x="5188597" y="3917263"/>
            <a:ext cx="5887086" cy="12665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42F0B-9606-0634-C394-5988EB355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963" y="2157799"/>
            <a:ext cx="5952353" cy="1623369"/>
          </a:xfrm>
          <a:prstGeom prst="rect">
            <a:avLst/>
          </a:prstGeom>
        </p:spPr>
      </p:pic>
      <p:pic>
        <p:nvPicPr>
          <p:cNvPr id="20" name="Picture 19" descr="A screenshot of a math test&#10;&#10;Description automatically generated">
            <a:extLst>
              <a:ext uri="{FF2B5EF4-FFF2-40B4-BE49-F238E27FC236}">
                <a16:creationId xmlns:a16="http://schemas.microsoft.com/office/drawing/2014/main" id="{91796DB6-50A2-4C88-3191-4860B1C0B2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" r="-10213" b="56128"/>
          <a:stretch/>
        </p:blipFill>
        <p:spPr>
          <a:xfrm>
            <a:off x="5188597" y="5198550"/>
            <a:ext cx="5821636" cy="12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4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76AA-ED0C-6FEC-95FD-5BF2F57D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76DDF7-BF4B-9330-FFFF-CA0262034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7700" y="1600201"/>
            <a:ext cx="4584700" cy="4525963"/>
          </a:xfrm>
        </p:spPr>
        <p:txBody>
          <a:bodyPr/>
          <a:lstStyle/>
          <a:p>
            <a:r>
              <a:rPr lang="en-US" dirty="0"/>
              <a:t>Ensure that the row and column names are also added</a:t>
            </a:r>
          </a:p>
          <a:p>
            <a:r>
              <a:rPr lang="en-US" dirty="0"/>
              <a:t>Then add the following columns to res:</a:t>
            </a:r>
          </a:p>
          <a:p>
            <a:pPr lvl="1"/>
            <a:r>
              <a:rPr lang="en-US" dirty="0"/>
              <a:t>Mean Grade</a:t>
            </a:r>
          </a:p>
          <a:p>
            <a:pPr lvl="1"/>
            <a:r>
              <a:rPr lang="en-US" dirty="0"/>
              <a:t>Min Grade</a:t>
            </a:r>
          </a:p>
          <a:p>
            <a:pPr lvl="1"/>
            <a:r>
              <a:rPr lang="en-US" dirty="0"/>
              <a:t>Max Grade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C3E6E-B035-B441-12DB-8ECD92D2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4A094-FF24-9264-5D8F-EAA1DCA9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1" y="1417638"/>
            <a:ext cx="6388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0329-B302-3C1A-3D4F-4B987E81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C867-F46D-E079-C1C4-F13269ABBC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On an intuitive level, a data frame is similar to a matrix, with a two-dimensional row and column structure, while on a technical level, a data frame is a list, with the elements of that list containing equal length vectors.</a:t>
            </a:r>
          </a:p>
          <a:p>
            <a:r>
              <a:rPr lang="en-US" dirty="0"/>
              <a:t>Crucially, the elements (columns) of a data frame can be of different types, and this feature provides functionality for processing datasets as part of the operations research process.</a:t>
            </a:r>
          </a:p>
          <a:p>
            <a:r>
              <a:rPr lang="en-US" dirty="0"/>
              <a:t>The function </a:t>
            </a:r>
            <a:r>
              <a:rPr lang="en-US" dirty="0" err="1">
                <a:solidFill>
                  <a:srgbClr val="0432FF"/>
                </a:solidFill>
              </a:rPr>
              <a:t>data.frame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creates a data frame object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C7F79-CB7C-189F-DA20-E7EB5967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85238-EE37-79E0-B353-E0C6AE2B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730"/>
          <a:stretch/>
        </p:blipFill>
        <p:spPr>
          <a:xfrm>
            <a:off x="6420619" y="1964723"/>
            <a:ext cx="5161781" cy="35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5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64BF-D07A-B287-E6A8-D7BB6B69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summary()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050C1-3042-3E63-61B2-5CF0EEED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EEE5737B-FE68-E714-7DAE-0335F9CA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55" y="3768809"/>
            <a:ext cx="9036539" cy="256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6AC7F-6937-E844-2504-46AEC09C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408" r="42277"/>
          <a:stretch/>
        </p:blipFill>
        <p:spPr>
          <a:xfrm>
            <a:off x="4394109" y="1417638"/>
            <a:ext cx="3711923" cy="21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5A1-25A8-2F41-5D06-4436E949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Subsetting</a:t>
            </a:r>
            <a:r>
              <a:rPr lang="en-US" dirty="0"/>
              <a:t> from a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4D4A3-A335-AA47-ED7A-159250B750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important activity that is required with a data frame is to be able to: (1) subset rows, (2) subset columns, and (3) add new columns.</a:t>
            </a:r>
          </a:p>
          <a:p>
            <a:r>
              <a:rPr lang="en-US" dirty="0"/>
              <a:t>Because a data frame is a list and also shares properties of a matrix, we can combine </a:t>
            </a:r>
            <a:r>
              <a:rPr lang="en-US" dirty="0" err="1"/>
              <a:t>subsetting</a:t>
            </a:r>
            <a:r>
              <a:rPr lang="en-US" dirty="0"/>
              <a:t> mechanisms from both of these data structures to subset a data frame. </a:t>
            </a:r>
          </a:p>
          <a:p>
            <a:r>
              <a:rPr lang="en-US" dirty="0"/>
              <a:t>This means we can use [ and $ for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214E3-CF65-E104-8957-E8A87084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601A05-9A58-0DDB-822E-E672D8D4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48" y="2565675"/>
            <a:ext cx="4127500" cy="149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0370C-EDAE-6CB0-C623-3F604EF1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408" r="42277"/>
          <a:stretch/>
        </p:blipFill>
        <p:spPr>
          <a:xfrm>
            <a:off x="8121325" y="138714"/>
            <a:ext cx="3711923" cy="2199502"/>
          </a:xfrm>
          <a:prstGeom prst="rect">
            <a:avLst/>
          </a:prstGeom>
        </p:spPr>
      </p:pic>
      <p:pic>
        <p:nvPicPr>
          <p:cNvPr id="12" name="Picture 11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84C6E50-4850-00F7-5C37-398190AA50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769"/>
          <a:stretch/>
        </p:blipFill>
        <p:spPr>
          <a:xfrm>
            <a:off x="7705748" y="4292325"/>
            <a:ext cx="4127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4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A960-AAB6-2E84-F3F2-F891761A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columns to a Data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98C44-5979-2CE0-C181-12DCBB9F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66B671-5C82-6FF3-8F12-D0F1277E1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9" y="1712968"/>
            <a:ext cx="5143500" cy="32639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63C9F2F-81CD-4347-D098-4719A8EA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415" y="1712968"/>
            <a:ext cx="5877846" cy="278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2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1F6A-7894-2B99-19D1-9519E0F2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subset() </a:t>
            </a:r>
            <a:r>
              <a:rPr lang="en-US" dirty="0"/>
              <a:t>to filter rows and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5C2F-299A-C62D-7F13-510A50E6C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600201"/>
            <a:ext cx="4529959" cy="48659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function subset(x, </a:t>
            </a:r>
            <a:r>
              <a:rPr lang="en-US" dirty="0" err="1"/>
              <a:t>subset,select</a:t>
            </a:r>
            <a:r>
              <a:rPr lang="en-US" dirty="0"/>
              <a:t>) returns subsets of vectors, matrices, or data frames that meet specified conditions.</a:t>
            </a:r>
          </a:p>
          <a:p>
            <a:r>
              <a:rPr lang="en-US" dirty="0"/>
              <a:t> The main arguments to provide when </a:t>
            </a:r>
            <a:r>
              <a:rPr lang="en-US" dirty="0" err="1"/>
              <a:t>subsetting</a:t>
            </a:r>
            <a:r>
              <a:rPr lang="en-US" dirty="0"/>
              <a:t> data frames are: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x</a:t>
            </a:r>
            <a:r>
              <a:rPr lang="en-US" dirty="0"/>
              <a:t>, the object to be </a:t>
            </a:r>
            <a:r>
              <a:rPr lang="en-US" dirty="0" err="1"/>
              <a:t>subsetted</a:t>
            </a:r>
            <a:r>
              <a:rPr lang="en-US" dirty="0"/>
              <a:t>,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subset</a:t>
            </a:r>
            <a:r>
              <a:rPr lang="en-US" dirty="0"/>
              <a:t>, a </a:t>
            </a:r>
            <a:r>
              <a:rPr lang="en-US" i="1" dirty="0"/>
              <a:t>logical expression </a:t>
            </a:r>
            <a:r>
              <a:rPr lang="en-US" dirty="0"/>
              <a:t>indicating which rows should be kept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select</a:t>
            </a:r>
            <a:r>
              <a:rPr lang="en-US" dirty="0"/>
              <a:t>, which indicates the columns to be selected from the data frame. If this is not present, all columns are returned.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03531-3933-EC05-1A92-58D187AD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6D7E79B-9699-5FA6-8DE2-5A2F2DB2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21" y="1600201"/>
            <a:ext cx="6089696" cy="1348101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884D5E-CAD8-518F-CE9B-D6707065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21" y="3429000"/>
            <a:ext cx="6228169" cy="27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8D43-FA05-75E9-60E3-6298E809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transform()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D0D5F-09A2-4CD5-92E7-F190F15FA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66290" cy="4525963"/>
          </a:xfrm>
        </p:spPr>
        <p:txBody>
          <a:bodyPr/>
          <a:lstStyle/>
          <a:p>
            <a:r>
              <a:rPr lang="en-US" dirty="0"/>
              <a:t>A second function that can be used to manipulate data frames is </a:t>
            </a:r>
            <a:r>
              <a:rPr lang="en-US" dirty="0">
                <a:solidFill>
                  <a:srgbClr val="0432FF"/>
                </a:solidFill>
              </a:rPr>
              <a:t>transform(data, ...), </a:t>
            </a:r>
            <a:r>
              <a:rPr lang="en-US" dirty="0"/>
              <a:t>which takes in the following arguments: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dirty="0"/>
              <a:t>, which is the data frame,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...</a:t>
            </a:r>
            <a:r>
              <a:rPr lang="en-US" dirty="0"/>
              <a:t>, which are additional arguments that capture the details of how the new column is created.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2753D-EB87-40E0-BC87-DC54183F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52C8C8-85D3-25F9-15E2-7D2DDD42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382"/>
          <a:stretch/>
        </p:blipFill>
        <p:spPr>
          <a:xfrm>
            <a:off x="5492797" y="1748481"/>
            <a:ext cx="6591299" cy="1828799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36062C0-7703-6A99-D695-8654D223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382"/>
          <a:stretch/>
        </p:blipFill>
        <p:spPr>
          <a:xfrm>
            <a:off x="5492797" y="3863182"/>
            <a:ext cx="659129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3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BBF9-F3AE-298E-A143-C60D55E7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1AB8-C0FA-ED69-227A-0DC018D848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 we move through the book, we will rely more on </a:t>
            </a:r>
            <a:r>
              <a:rPr lang="en-US" dirty="0" err="1"/>
              <a:t>tibbles</a:t>
            </a:r>
            <a:r>
              <a:rPr lang="en-US" dirty="0"/>
              <a:t> than data frames. </a:t>
            </a:r>
          </a:p>
          <a:p>
            <a:r>
              <a:rPr lang="en-US" dirty="0"/>
              <a:t>Tibbles are a type of data frame; however they alter some data frame behaviors to make working with packages in the </a:t>
            </a:r>
            <a:r>
              <a:rPr lang="en-US" dirty="0" err="1"/>
              <a:t>tidyverse</a:t>
            </a:r>
            <a:r>
              <a:rPr lang="en-US" dirty="0"/>
              <a:t> easier. </a:t>
            </a:r>
          </a:p>
          <a:p>
            <a:r>
              <a:rPr lang="en-US" dirty="0"/>
              <a:t>There are two main differences when compared to the </a:t>
            </a:r>
            <a:r>
              <a:rPr lang="en-US" dirty="0" err="1"/>
              <a:t>data.frame</a:t>
            </a:r>
            <a:endParaRPr lang="en-US" dirty="0"/>
          </a:p>
          <a:p>
            <a:pPr lvl="1"/>
            <a:r>
              <a:rPr lang="en-US" dirty="0"/>
              <a:t>Printing, where, by default, </a:t>
            </a:r>
            <a:r>
              <a:rPr lang="en-US" dirty="0" err="1"/>
              <a:t>tibbles</a:t>
            </a:r>
            <a:r>
              <a:rPr lang="en-US" dirty="0"/>
              <a:t> only show the first ten rows, and limit the visible columns to those that fit on the screen (the type is also shown)</a:t>
            </a:r>
          </a:p>
          <a:p>
            <a:pPr lvl="1"/>
            <a:r>
              <a:rPr lang="en-US" dirty="0" err="1"/>
              <a:t>Subsetting</a:t>
            </a:r>
            <a:r>
              <a:rPr lang="en-US" dirty="0"/>
              <a:t>, where a </a:t>
            </a:r>
            <a:r>
              <a:rPr lang="en-US" dirty="0" err="1"/>
              <a:t>tibble</a:t>
            </a:r>
            <a:r>
              <a:rPr lang="en-US" dirty="0"/>
              <a:t> is always returned, and also partial matching are not supported</a:t>
            </a:r>
          </a:p>
          <a:p>
            <a:r>
              <a:rPr lang="en-US" dirty="0"/>
              <a:t>Include </a:t>
            </a: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tibble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in your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5D0CB-BC89-B9CE-AF26-9AF1D296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D3E81-DFD1-C03A-2D08-54732C35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070"/>
          <a:stretch/>
        </p:blipFill>
        <p:spPr>
          <a:xfrm>
            <a:off x="6701480" y="1600201"/>
            <a:ext cx="4690589" cy="38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17AF-989F-C807-DF7C-25F916C6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</a:t>
            </a:r>
            <a:r>
              <a:rPr lang="en-US" dirty="0" err="1"/>
              <a:t>tibble</a:t>
            </a:r>
            <a:r>
              <a:rPr lang="en-US" dirty="0"/>
              <a:t> and </a:t>
            </a:r>
            <a:r>
              <a:rPr lang="en-US" dirty="0" err="1"/>
              <a:t>data.frame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3C7EC-A9A2-6D72-45DB-E9FA6B9A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FBA39-9011-12DF-4093-587981A5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292"/>
          <a:stretch/>
        </p:blipFill>
        <p:spPr>
          <a:xfrm>
            <a:off x="243531" y="1893745"/>
            <a:ext cx="6806529" cy="4000427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35079B6-FB87-8C01-F618-1568B72F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849"/>
          <a:stretch/>
        </p:blipFill>
        <p:spPr>
          <a:xfrm>
            <a:off x="7330989" y="2302132"/>
            <a:ext cx="4136081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34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852-C598-ABAD-364E-D4174AFF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724AE-F619-D172-FEA6-6A50356D1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To date, we have used atomic vectors and lists to store information. </a:t>
            </a:r>
          </a:p>
          <a:p>
            <a:r>
              <a:rPr lang="en-US" dirty="0"/>
              <a:t>While these are foundational data structures in R, they do not provide support for processing rectangular data, which is a common format in data science. </a:t>
            </a:r>
          </a:p>
          <a:p>
            <a:r>
              <a:rPr lang="en-US" dirty="0"/>
              <a:t>Rectangular data, as the name suggests, is the usual format used in spreadsheets or databases, and it comprises rows of data for one or more variables</a:t>
            </a:r>
          </a:p>
          <a:p>
            <a:r>
              <a:rPr lang="en-US" dirty="0"/>
              <a:t>In R, the Matrix and Data Frame (or Tibble) can be used to store two-dimensional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55706-1906-E5A3-0777-382EBEAA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1B3719-3D3B-4E7F-1A29-844ACFDF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90" y="997231"/>
            <a:ext cx="3333749" cy="201136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642AAB5-BD47-63E4-6AD5-4B865633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63" y="3429000"/>
            <a:ext cx="3260176" cy="28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4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3515-8239-CB94-6624-7E53C0A9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between the two objects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436BB-E70A-4A54-B487-B9F54758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9ADD4F8-C20B-075D-17D6-55F017D1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24" y="1729431"/>
            <a:ext cx="10796976" cy="39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57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6ABA-BEE7-FAC5-0D0B-66768A02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049C-216C-762B-EEBC-98512499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AA038-99FC-8DB6-3A91-767201E1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F96064-AD4F-CC78-8641-1F55AFC7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9730"/>
          <a:stretch/>
        </p:blipFill>
        <p:spPr>
          <a:xfrm>
            <a:off x="1428452" y="1150205"/>
            <a:ext cx="8272345" cy="8251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BB97523-EEEC-4A16-106E-8F1D5CED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42" b="37357"/>
          <a:stretch/>
        </p:blipFill>
        <p:spPr>
          <a:xfrm>
            <a:off x="2139823" y="1975319"/>
            <a:ext cx="8110059" cy="164623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91F748A-C0F2-4FCC-319D-14731D1B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454" b="-1"/>
          <a:stretch/>
        </p:blipFill>
        <p:spPr>
          <a:xfrm>
            <a:off x="2139824" y="3666295"/>
            <a:ext cx="8110059" cy="27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5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1FAE-E2AA-DA21-D69A-D7573AD9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Functionals on matrices and 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C512E-7AD3-F314-322E-E2899F05A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apply(</a:t>
            </a:r>
            <a:r>
              <a:rPr lang="en-US" dirty="0" err="1">
                <a:solidFill>
                  <a:srgbClr val="0432FF"/>
                </a:solidFill>
              </a:rPr>
              <a:t>x,margin,f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function is a functional used to iterate over matrices and data frames, and it accepts the following arguments:</a:t>
            </a:r>
          </a:p>
          <a:p>
            <a:r>
              <a:rPr lang="en-US" dirty="0">
                <a:solidFill>
                  <a:srgbClr val="0432FF"/>
                </a:solidFill>
              </a:rPr>
              <a:t>x</a:t>
            </a:r>
            <a:r>
              <a:rPr lang="en-US" dirty="0"/>
              <a:t>, which can be a matrix or a data frame.</a:t>
            </a:r>
          </a:p>
          <a:p>
            <a:r>
              <a:rPr lang="en-US" dirty="0">
                <a:solidFill>
                  <a:srgbClr val="0432FF"/>
                </a:solidFill>
              </a:rPr>
              <a:t>margin</a:t>
            </a:r>
            <a:r>
              <a:rPr lang="en-US" dirty="0"/>
              <a:t>, a number that indicates whether the iteration is by row (margin=1), or by column (margin=2).</a:t>
            </a:r>
          </a:p>
          <a:p>
            <a:r>
              <a:rPr lang="en-US" dirty="0">
                <a:solidFill>
                  <a:srgbClr val="0432FF"/>
                </a:solidFill>
              </a:rPr>
              <a:t>f</a:t>
            </a:r>
            <a:r>
              <a:rPr lang="en-US" dirty="0"/>
              <a:t>, which is the function to be applied during each iteration.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133A6-39DF-F256-3A00-E995AF05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3475AA8-5F1A-A479-3B98-A66D87AB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333"/>
          <a:stretch/>
        </p:blipFill>
        <p:spPr>
          <a:xfrm>
            <a:off x="5994400" y="1778642"/>
            <a:ext cx="5192932" cy="1143000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6A0823C-5499-6069-6A37-2195D903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35"/>
          <a:stretch/>
        </p:blipFill>
        <p:spPr>
          <a:xfrm>
            <a:off x="5994400" y="2921642"/>
            <a:ext cx="5192932" cy="23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2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6775-643E-BD6E-E562-3CFAD816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>
                <a:solidFill>
                  <a:srgbClr val="0432FF"/>
                </a:solidFill>
              </a:rPr>
              <a:t>apply() </a:t>
            </a:r>
            <a:r>
              <a:rPr lang="en-US" dirty="0"/>
              <a:t>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A1C49-6609-92A4-1709-A4C61679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B218727-B12F-789F-D489-0A9B7DF3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05" y="1590632"/>
            <a:ext cx="9223193" cy="1963352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90BB922-3BB4-955C-D2DA-ED20D5578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05" y="4112655"/>
            <a:ext cx="9254163" cy="19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0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5CE6-C6A9-FD27-F579-A9E92025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Processing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8D744-C11E-ABFB-64C5-4522A3EB4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apply() function can also be used on data frames, again, to iterate and apply a function over either each row or column. </a:t>
            </a:r>
          </a:p>
          <a:p>
            <a:r>
              <a:rPr lang="en-US" dirty="0"/>
              <a:t>For example, if we take a subset of the data frame </a:t>
            </a:r>
            <a:r>
              <a:rPr lang="en-US" dirty="0" err="1"/>
              <a:t>mtcars</a:t>
            </a:r>
            <a:r>
              <a:rPr lang="en-US" dirty="0"/>
              <a:t> and insert some random NA values, we can then count the missing values by either row or column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1D950-3BC1-C14F-226A-8ACACDFF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30CBB1-E6C5-31FC-CF8A-FD310404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7803"/>
            <a:ext cx="5916550" cy="51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4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BF0F-A63E-985D-3D40-0B74E7F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missing values by row, and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2140E-2A08-E1E0-E764-6A93EF7F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C7D09-D0E7-581F-9F89-7893DA69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45" y="1913279"/>
            <a:ext cx="6334184" cy="4057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CE22A-D7F8-5222-4477-C4E9E616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644" r="34739"/>
          <a:stretch/>
        </p:blipFill>
        <p:spPr>
          <a:xfrm>
            <a:off x="107904" y="2483032"/>
            <a:ext cx="5278776" cy="26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3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4EB2-C192-734C-0541-4CDA5779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means from </a:t>
            </a:r>
            <a:r>
              <a:rPr lang="en-US" dirty="0" err="1"/>
              <a:t>mtcars</a:t>
            </a:r>
            <a:r>
              <a:rPr lang="en-US" dirty="0"/>
              <a:t> data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32E52F-CDB6-F167-86D1-26F55DA2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4F8FF-C758-CBA4-1A65-7F8ADBE1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0" y="1710038"/>
            <a:ext cx="5446250" cy="3875216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2E0E417-E126-FEA4-13F3-F385E3B9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71" y="1794656"/>
            <a:ext cx="6000859" cy="37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0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4B72-AFA8-7947-322F-6AFD9D2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 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926F-8E03-4F65-90AB-8C1E28795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93187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Matrix: creating, </a:t>
            </a:r>
            <a:r>
              <a:rPr lang="en-US" dirty="0" err="1"/>
              <a:t>subsetting</a:t>
            </a:r>
            <a:r>
              <a:rPr lang="en-US" dirty="0"/>
              <a:t>, and changing </a:t>
            </a:r>
          </a:p>
          <a:p>
            <a:r>
              <a:rPr lang="en-US" dirty="0"/>
              <a:t>Useful matrix functions</a:t>
            </a:r>
          </a:p>
          <a:p>
            <a:r>
              <a:rPr lang="en-US" dirty="0"/>
              <a:t>Data Frames: </a:t>
            </a:r>
            <a:r>
              <a:rPr lang="en-US" dirty="0" err="1"/>
              <a:t>subsetting</a:t>
            </a:r>
            <a:r>
              <a:rPr lang="en-US" dirty="0"/>
              <a:t>, changing, and adding columns</a:t>
            </a:r>
          </a:p>
          <a:p>
            <a:r>
              <a:rPr lang="en-US" dirty="0"/>
              <a:t>subset() and transform() functions</a:t>
            </a:r>
          </a:p>
          <a:p>
            <a:r>
              <a:rPr lang="en-US" dirty="0"/>
              <a:t>Tibbles: a modern Data Frame</a:t>
            </a:r>
          </a:p>
          <a:p>
            <a:r>
              <a:rPr lang="en-US" dirty="0"/>
              <a:t>apply(), a functional for rectangular data</a:t>
            </a:r>
          </a:p>
          <a:p>
            <a:r>
              <a:rPr lang="en-US" dirty="0"/>
              <a:t>Next Challenge: </a:t>
            </a:r>
            <a:r>
              <a:rPr lang="en-US" i="1" dirty="0">
                <a:solidFill>
                  <a:srgbClr val="0432FF"/>
                </a:solidFill>
              </a:rPr>
              <a:t>a pipeline with data frames</a:t>
            </a:r>
          </a:p>
          <a:p>
            <a:r>
              <a:rPr lang="en-US" dirty="0"/>
              <a:t>Next Topic: </a:t>
            </a:r>
            <a:r>
              <a:rPr lang="en-US" i="1" dirty="0">
                <a:solidFill>
                  <a:srgbClr val="0432FF"/>
                </a:solidFill>
              </a:rPr>
              <a:t>The S3 object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28419-46B4-C2DE-4342-E624F8DA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body of water with trees and a stone wall&#10;&#10;Description automatically generated">
            <a:extLst>
              <a:ext uri="{FF2B5EF4-FFF2-40B4-BE49-F238E27FC236}">
                <a16:creationId xmlns:a16="http://schemas.microsoft.com/office/drawing/2014/main" id="{A6BE006B-496F-6FDC-4A7C-F02E1EFC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6" y="1725448"/>
            <a:ext cx="5298527" cy="35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6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024F-46E1-BF6B-CEA6-9F320974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2B7579-9F39-70BD-9185-42B7492B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D9DB2-8A31-19DD-3EA1-70B80981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3" y="1588787"/>
            <a:ext cx="10987418" cy="36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E264-78D6-370D-2FD8-1B0F4E9A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FC48-F51A-C6DC-4B13-E20832FD6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779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R, a matrix is a two-dimensional structure, with rows and columns, </a:t>
            </a:r>
            <a:r>
              <a:rPr lang="en-US" i="1" dirty="0"/>
              <a:t>that contains the same type</a:t>
            </a:r>
            <a:r>
              <a:rPr lang="en-US" dirty="0"/>
              <a:t>. </a:t>
            </a:r>
          </a:p>
          <a:p>
            <a:r>
              <a:rPr lang="en-US" dirty="0"/>
              <a:t>A simple way to understand a matrix is that it is an atomic vector in two dimensions, and is created using the </a:t>
            </a:r>
            <a:r>
              <a:rPr lang="en-US" dirty="0">
                <a:solidFill>
                  <a:srgbClr val="0432FF"/>
                </a:solidFill>
              </a:rPr>
              <a:t>matrix() </a:t>
            </a:r>
            <a:r>
              <a:rPr lang="en-US" dirty="0"/>
              <a:t>function, with the following arguments: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dirty="0"/>
              <a:t>, which are the initial values, contained in an atomic vector, supplied to the matrix,</a:t>
            </a:r>
          </a:p>
          <a:p>
            <a:pPr lvl="1"/>
            <a:r>
              <a:rPr lang="en-US" dirty="0" err="1">
                <a:solidFill>
                  <a:srgbClr val="0432FF"/>
                </a:solidFill>
              </a:rPr>
              <a:t>nrow</a:t>
            </a:r>
            <a:r>
              <a:rPr lang="en-US" dirty="0"/>
              <a:t>, the desired number of rows,</a:t>
            </a:r>
          </a:p>
          <a:p>
            <a:pPr lvl="1"/>
            <a:r>
              <a:rPr lang="en-US" dirty="0" err="1">
                <a:solidFill>
                  <a:srgbClr val="0432FF"/>
                </a:solidFill>
              </a:rPr>
              <a:t>ncol</a:t>
            </a:r>
            <a:r>
              <a:rPr lang="en-US" dirty="0"/>
              <a:t>, the desired number of columns,</a:t>
            </a:r>
          </a:p>
          <a:p>
            <a:pPr lvl="1"/>
            <a:r>
              <a:rPr lang="en-US" dirty="0" err="1">
                <a:solidFill>
                  <a:srgbClr val="0432FF"/>
                </a:solidFill>
              </a:rPr>
              <a:t>byrow</a:t>
            </a:r>
            <a:r>
              <a:rPr lang="en-US" dirty="0"/>
              <a:t>, a logical value (default is FALSE), that specifies what way to fill the matrix with data, either filled by row or by column,</a:t>
            </a:r>
          </a:p>
          <a:p>
            <a:pPr lvl="1"/>
            <a:r>
              <a:rPr lang="en-US" dirty="0" err="1">
                <a:solidFill>
                  <a:srgbClr val="0432FF"/>
                </a:solidFill>
              </a:rPr>
              <a:t>dimnames</a:t>
            </a:r>
            <a:r>
              <a:rPr lang="en-US" dirty="0"/>
              <a:t>, a list of length 2 giving row and column names, respectively.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AC275-D8C0-BDCA-6584-8A4F704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9B9F2F-5982-42B9-C512-42062E38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683464"/>
            <a:ext cx="5844681" cy="45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0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1E2F-3E54-0868-1B7A-A4B5DB3B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510F-7635-00A0-1BF2-59A21126F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17638"/>
            <a:ext cx="5486400" cy="486591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matrix is populated by column order as the default. If </a:t>
            </a:r>
            <a:r>
              <a:rPr lang="en-US" dirty="0" err="1">
                <a:solidFill>
                  <a:srgbClr val="0432FF"/>
                </a:solidFill>
              </a:rPr>
              <a:t>by_row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was set to TRUE, then the matrix would be populated by row order.</a:t>
            </a:r>
          </a:p>
          <a:p>
            <a:r>
              <a:rPr lang="en-US" dirty="0"/>
              <a:t>The row and column names are set using the </a:t>
            </a:r>
            <a:r>
              <a:rPr lang="en-US" dirty="0" err="1">
                <a:solidFill>
                  <a:srgbClr val="0432FF"/>
                </a:solidFill>
              </a:rPr>
              <a:t>dimnames</a:t>
            </a:r>
            <a:r>
              <a:rPr lang="en-US" dirty="0"/>
              <a:t> argument. This is not required, and row names and column names can always be set on a matrix using the functions </a:t>
            </a:r>
            <a:r>
              <a:rPr lang="en-US" dirty="0" err="1">
                <a:solidFill>
                  <a:srgbClr val="0432FF"/>
                </a:solidFill>
              </a:rPr>
              <a:t>rownames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and </a:t>
            </a:r>
            <a:r>
              <a:rPr lang="en-US" dirty="0" err="1">
                <a:solidFill>
                  <a:srgbClr val="0432FF"/>
                </a:solidFill>
              </a:rPr>
              <a:t>colnames</a:t>
            </a:r>
            <a:r>
              <a:rPr lang="en-US" dirty="0">
                <a:solidFill>
                  <a:srgbClr val="0432FF"/>
                </a:solidFill>
              </a:rPr>
              <a:t>().</a:t>
            </a:r>
          </a:p>
          <a:p>
            <a:r>
              <a:rPr lang="en-US" dirty="0"/>
              <a:t>The functions </a:t>
            </a:r>
            <a:r>
              <a:rPr lang="en-US" dirty="0" err="1">
                <a:solidFill>
                  <a:srgbClr val="0432FF"/>
                </a:solidFill>
              </a:rPr>
              <a:t>nrow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and </a:t>
            </a:r>
            <a:r>
              <a:rPr lang="en-US" dirty="0" err="1">
                <a:solidFill>
                  <a:srgbClr val="0432FF"/>
                </a:solidFill>
              </a:rPr>
              <a:t>ncol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can be used to return the matrix dimensions.</a:t>
            </a:r>
          </a:p>
          <a:p>
            <a:r>
              <a:rPr lang="en-US" dirty="0"/>
              <a:t>The function </a:t>
            </a:r>
            <a:r>
              <a:rPr lang="en-US" dirty="0">
                <a:solidFill>
                  <a:srgbClr val="0432FF"/>
                </a:solidFill>
              </a:rPr>
              <a:t>dim() </a:t>
            </a:r>
            <a:r>
              <a:rPr lang="en-US" dirty="0"/>
              <a:t>provides information on the matrix dimensions, and can also be used to resize a matrix, for example, converting a 3 × 3 to a 1 × 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CE30E-4AC4-5F24-520D-E9F71EFD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3C8F4-510C-C50F-EFD4-BDB10F8F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95" y="1417638"/>
            <a:ext cx="5211805" cy="477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45E4-D463-D417-43DD-C5195817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rows with </a:t>
            </a:r>
            <a:r>
              <a:rPr lang="en-US" dirty="0" err="1">
                <a:solidFill>
                  <a:srgbClr val="0432FF"/>
                </a:solidFill>
              </a:rPr>
              <a:t>rbind</a:t>
            </a:r>
            <a:r>
              <a:rPr lang="en-US" dirty="0">
                <a:solidFill>
                  <a:srgbClr val="0432FF"/>
                </a:solidFill>
              </a:rPr>
              <a:t>(), </a:t>
            </a:r>
            <a:r>
              <a:rPr lang="en-US" dirty="0"/>
              <a:t>columns with </a:t>
            </a:r>
            <a:r>
              <a:rPr lang="en-US" dirty="0" err="1">
                <a:solidFill>
                  <a:srgbClr val="0432FF"/>
                </a:solidFill>
              </a:rPr>
              <a:t>cbind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BD005-9BBC-8BD5-0FFC-27F81C5F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2FA8-5F1F-153C-8C05-33CF7FC0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563"/>
          <a:stretch/>
        </p:blipFill>
        <p:spPr>
          <a:xfrm>
            <a:off x="318701" y="2051050"/>
            <a:ext cx="5140913" cy="3311782"/>
          </a:xfrm>
          <a:prstGeom prst="rect">
            <a:avLst/>
          </a:prstGeom>
        </p:spPr>
      </p:pic>
      <p:pic>
        <p:nvPicPr>
          <p:cNvPr id="9" name="Picture 8" descr="A screenshot of a math test&#10;&#10;Description automatically generated">
            <a:extLst>
              <a:ext uri="{FF2B5EF4-FFF2-40B4-BE49-F238E27FC236}">
                <a16:creationId xmlns:a16="http://schemas.microsoft.com/office/drawing/2014/main" id="{F3E5E652-FF3D-6F66-5596-9BF0E851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811" y="2108543"/>
            <a:ext cx="6035488" cy="32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B7D7-A3DA-A650-B588-E66A7520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Subsetting</a:t>
            </a:r>
            <a:r>
              <a:rPr lang="en-US" dirty="0"/>
              <a:t>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A746-5307-7799-D189-3888CBE08C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subset a matrix, we supply an index for each dimension [row number, column number]; </a:t>
            </a:r>
          </a:p>
          <a:p>
            <a:r>
              <a:rPr lang="en-US" dirty="0"/>
              <a:t>For example, here we extract the value contained in row 2, column 2.</a:t>
            </a:r>
          </a:p>
          <a:p>
            <a:r>
              <a:rPr lang="en-US" dirty="0"/>
              <a:t>The rules for atomic vector </a:t>
            </a:r>
            <a:r>
              <a:rPr lang="en-US" dirty="0" err="1"/>
              <a:t>subsetting</a:t>
            </a:r>
            <a:r>
              <a:rPr lang="en-US" dirty="0"/>
              <a:t> also apply.</a:t>
            </a:r>
          </a:p>
          <a:p>
            <a:r>
              <a:rPr lang="en-US" dirty="0"/>
              <a:t>Ranges can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1A13-1AB4-D32D-7CC5-6A0760A3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screenshot of a white sheet&#10;&#10;Description automatically generated">
            <a:extLst>
              <a:ext uri="{FF2B5EF4-FFF2-40B4-BE49-F238E27FC236}">
                <a16:creationId xmlns:a16="http://schemas.microsoft.com/office/drawing/2014/main" id="{9A4D39BC-5AD8-29E3-6455-4A8FFACF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48" y="759904"/>
            <a:ext cx="5638800" cy="3314700"/>
          </a:xfrm>
          <a:prstGeom prst="rect">
            <a:avLst/>
          </a:prstGeom>
        </p:spPr>
      </p:pic>
      <p:pic>
        <p:nvPicPr>
          <p:cNvPr id="11" name="Picture 10" descr="A white background with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C6D5BAFE-4695-72D0-864E-A84F39BCD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33"/>
          <a:stretch/>
        </p:blipFill>
        <p:spPr>
          <a:xfrm>
            <a:off x="6194448" y="4440746"/>
            <a:ext cx="5638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0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EA3A-9297-13BD-F474-215CD29D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07E8-8016-C720-D838-122DB4068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477407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Blank </a:t>
            </a:r>
            <a:r>
              <a:rPr lang="en-US" dirty="0" err="1"/>
              <a:t>subsetting</a:t>
            </a:r>
            <a:r>
              <a:rPr lang="en-US" dirty="0"/>
              <a:t> for one of the dimensions lets you retain all of the rows, or all of the columns.</a:t>
            </a:r>
          </a:p>
          <a:p>
            <a:r>
              <a:rPr lang="en-US" dirty="0"/>
              <a:t> Note that if only one column is </a:t>
            </a:r>
            <a:r>
              <a:rPr lang="en-US" dirty="0" err="1"/>
              <a:t>subsetted</a:t>
            </a:r>
            <a:r>
              <a:rPr lang="en-US" dirty="0"/>
              <a:t>, R will return a vector by default. </a:t>
            </a:r>
          </a:p>
          <a:p>
            <a:r>
              <a:rPr lang="en-US" dirty="0"/>
              <a:t>To keep the matrix structure, the argument drop=FALSE is added.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48A73-65ED-1675-41E6-29CE3E65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030A6-894E-A768-CA45-D0377DF8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205"/>
          <a:stretch/>
        </p:blipFill>
        <p:spPr>
          <a:xfrm>
            <a:off x="5389006" y="1707833"/>
            <a:ext cx="6695090" cy="12813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FDEA5A5-3337-5116-8985-7FB1B136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06" y="3239829"/>
            <a:ext cx="6695090" cy="317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D6B4A-1290-1C66-213C-D2AEDEE2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2A85-C99E-0219-88BF-0CF295B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names and logical vectors to subset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3E958-7FA3-7C09-464C-4B2209A8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589ACCD2-0163-5AB9-428E-8476F960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" y="3008746"/>
            <a:ext cx="5836336" cy="3316370"/>
          </a:xfrm>
          <a:prstGeom prst="rect">
            <a:avLst/>
          </a:prstGeom>
        </p:spPr>
      </p:pic>
      <p:pic>
        <p:nvPicPr>
          <p:cNvPr id="10" name="Picture 9" descr="A screenshot of a white sheet&#10;&#10;Description automatically generated">
            <a:extLst>
              <a:ext uri="{FF2B5EF4-FFF2-40B4-BE49-F238E27FC236}">
                <a16:creationId xmlns:a16="http://schemas.microsoft.com/office/drawing/2014/main" id="{F16D471C-2ECF-D8D3-6160-CDC57816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022" b="46131"/>
          <a:stretch/>
        </p:blipFill>
        <p:spPr>
          <a:xfrm>
            <a:off x="4404981" y="1118250"/>
            <a:ext cx="3382038" cy="1785588"/>
          </a:xfrm>
          <a:prstGeom prst="rect">
            <a:avLst/>
          </a:prstGeom>
        </p:spPr>
      </p:pic>
      <p:pic>
        <p:nvPicPr>
          <p:cNvPr id="13" name="Picture 12" descr="A close-up of a number&#10;&#10;Description automatically generated">
            <a:extLst>
              <a:ext uri="{FF2B5EF4-FFF2-40B4-BE49-F238E27FC236}">
                <a16:creationId xmlns:a16="http://schemas.microsoft.com/office/drawing/2014/main" id="{6FC9280E-68AF-3ADD-5C67-249B44BEA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996" y="3008746"/>
            <a:ext cx="3382038" cy="16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88D8-75B5-7927-9CC4-7FE8F5E9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matrix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5B17-B0FD-B117-45F3-E9E0B6E39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738815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>
                <a:solidFill>
                  <a:srgbClr val="0432FF"/>
                </a:solidFill>
              </a:rPr>
              <a:t>is.matrix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is used to test whether the object is a matrix or not</a:t>
            </a:r>
          </a:p>
          <a:p>
            <a:r>
              <a:rPr lang="en-US" dirty="0"/>
              <a:t>By default, matrix operations such as multiplication, division, exponentiation, addition, and subtraction are performed on an </a:t>
            </a:r>
            <a:r>
              <a:rPr lang="en-US" dirty="0">
                <a:solidFill>
                  <a:srgbClr val="0432FF"/>
                </a:solidFill>
              </a:rPr>
              <a:t>element-wise basis</a:t>
            </a:r>
          </a:p>
          <a:p>
            <a:r>
              <a:rPr lang="en-US" dirty="0"/>
              <a:t>There is a special operator </a:t>
            </a:r>
            <a:r>
              <a:rPr lang="en-US" dirty="0">
                <a:solidFill>
                  <a:srgbClr val="0432FF"/>
                </a:solidFill>
              </a:rPr>
              <a:t>%*%</a:t>
            </a:r>
            <a:r>
              <a:rPr lang="en-US" dirty="0"/>
              <a:t> that is used for matrix multiplication</a:t>
            </a:r>
          </a:p>
          <a:p>
            <a:r>
              <a:rPr lang="en-US" dirty="0"/>
              <a:t>Use the function</a:t>
            </a:r>
            <a:r>
              <a:rPr lang="en-US" dirty="0">
                <a:solidFill>
                  <a:srgbClr val="0432FF"/>
                </a:solidFill>
              </a:rPr>
              <a:t> t() </a:t>
            </a:r>
            <a:r>
              <a:rPr lang="en-US" dirty="0"/>
              <a:t>to obtain the transpose of a matrix.</a:t>
            </a:r>
          </a:p>
          <a:p>
            <a:r>
              <a:rPr lang="en-US" dirty="0"/>
              <a:t>The function </a:t>
            </a:r>
            <a:r>
              <a:rPr lang="en-US" dirty="0">
                <a:solidFill>
                  <a:srgbClr val="0432FF"/>
                </a:solidFill>
              </a:rPr>
              <a:t>dim() </a:t>
            </a:r>
            <a:r>
              <a:rPr lang="en-US" dirty="0"/>
              <a:t>can be used to return the matrix dimensions, namely, the number of rows and the number of columns</a:t>
            </a:r>
          </a:p>
          <a:p>
            <a:r>
              <a:rPr lang="en-US" dirty="0"/>
              <a:t>The functions </a:t>
            </a:r>
            <a:r>
              <a:rPr lang="en-US" dirty="0" err="1">
                <a:solidFill>
                  <a:srgbClr val="0432FF"/>
                </a:solidFill>
              </a:rPr>
              <a:t>colSums</a:t>
            </a:r>
            <a:r>
              <a:rPr lang="en-US" dirty="0">
                <a:solidFill>
                  <a:srgbClr val="0432FF"/>
                </a:solidFill>
              </a:rPr>
              <a:t>(), </a:t>
            </a:r>
            <a:r>
              <a:rPr lang="en-US" dirty="0" err="1">
                <a:solidFill>
                  <a:srgbClr val="0432FF"/>
                </a:solidFill>
              </a:rPr>
              <a:t>colMeans</a:t>
            </a:r>
            <a:r>
              <a:rPr lang="en-US" dirty="0">
                <a:solidFill>
                  <a:srgbClr val="0432FF"/>
                </a:solidFill>
              </a:rPr>
              <a:t>(), </a:t>
            </a:r>
            <a:r>
              <a:rPr lang="en-US" dirty="0" err="1">
                <a:solidFill>
                  <a:srgbClr val="0432FF"/>
                </a:solidFill>
              </a:rPr>
              <a:t>rowSums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and </a:t>
            </a:r>
            <a:r>
              <a:rPr lang="en-US" dirty="0" err="1">
                <a:solidFill>
                  <a:srgbClr val="0432FF"/>
                </a:solidFill>
              </a:rPr>
              <a:t>rowMeans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can be used to generate summary statistics for a matrix.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C8510-0D5F-A2C9-D5D0-3B5EF1B02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86591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function </a:t>
            </a:r>
            <a:r>
              <a:rPr lang="en-US" dirty="0" err="1">
                <a:solidFill>
                  <a:srgbClr val="0432FF"/>
                </a:solidFill>
              </a:rPr>
              <a:t>dimnames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returns the row and column names in a list.</a:t>
            </a:r>
          </a:p>
          <a:p>
            <a:r>
              <a:rPr lang="en-US" dirty="0"/>
              <a:t>The functions </a:t>
            </a:r>
            <a:r>
              <a:rPr lang="en-US" dirty="0" err="1">
                <a:solidFill>
                  <a:srgbClr val="0432FF"/>
                </a:solidFill>
              </a:rPr>
              <a:t>rownames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and </a:t>
            </a:r>
            <a:r>
              <a:rPr lang="en-US" dirty="0" err="1">
                <a:solidFill>
                  <a:srgbClr val="0432FF"/>
                </a:solidFill>
              </a:rPr>
              <a:t>colnames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return the row names and column names as atomic vectors. It can be used to set names also.</a:t>
            </a:r>
          </a:p>
          <a:p>
            <a:r>
              <a:rPr lang="en-US" dirty="0"/>
              <a:t>The function </a:t>
            </a:r>
            <a:r>
              <a:rPr lang="en-US" dirty="0" err="1">
                <a:solidFill>
                  <a:srgbClr val="0432FF"/>
                </a:solidFill>
              </a:rPr>
              <a:t>diag</a:t>
            </a:r>
            <a:r>
              <a:rPr lang="en-US" dirty="0">
                <a:solidFill>
                  <a:srgbClr val="0432FF"/>
                </a:solidFill>
              </a:rPr>
              <a:t>() </a:t>
            </a:r>
            <a:r>
              <a:rPr lang="en-US" dirty="0"/>
              <a:t>can be used in two ways. First, it can set all the diagonal elements of a matrix. Second, it can be used to create the identity matrix for a given dimension.</a:t>
            </a:r>
          </a:p>
          <a:p>
            <a:r>
              <a:rPr lang="en-US" dirty="0"/>
              <a:t>The function </a:t>
            </a:r>
            <a:r>
              <a:rPr lang="en-US" dirty="0">
                <a:solidFill>
                  <a:srgbClr val="0432FF"/>
                </a:solidFill>
              </a:rPr>
              <a:t>eigen() </a:t>
            </a:r>
            <a:r>
              <a:rPr lang="en-US" dirty="0"/>
              <a:t>can be used for calculating the eigenvalues and eigenvectors</a:t>
            </a:r>
          </a:p>
          <a:p>
            <a:r>
              <a:rPr lang="en-US" dirty="0"/>
              <a:t>The determinant of a matrix is calculated using the function </a:t>
            </a:r>
            <a:r>
              <a:rPr lang="en-US" dirty="0">
                <a:solidFill>
                  <a:srgbClr val="0432FF"/>
                </a:solidFill>
              </a:rPr>
              <a:t>det()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95848-9FA9-694C-F8C8-702853BB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5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33256</TotalTime>
  <Words>1429</Words>
  <Application>Microsoft Macintosh PowerPoint</Application>
  <PresentationFormat>Widescreen</PresentationFormat>
  <Paragraphs>128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Overview</vt:lpstr>
      <vt:lpstr>matrix</vt:lpstr>
      <vt:lpstr>Additional points</vt:lpstr>
      <vt:lpstr>Adding rows with rbind(), columns with cbind()</vt:lpstr>
      <vt:lpstr>Subsetting a matrix</vt:lpstr>
      <vt:lpstr>Blank subsetting</vt:lpstr>
      <vt:lpstr>Using names and logical vectors to subset</vt:lpstr>
      <vt:lpstr>Useful matrix functions</vt:lpstr>
      <vt:lpstr>PowerPoint Presentation</vt:lpstr>
      <vt:lpstr>Challenge 5.1</vt:lpstr>
      <vt:lpstr>Data Frame</vt:lpstr>
      <vt:lpstr>Using summary()</vt:lpstr>
      <vt:lpstr>Subsetting from a Data Frame</vt:lpstr>
      <vt:lpstr>Adding columns to a Data Frame</vt:lpstr>
      <vt:lpstr>subset() to filter rows and columns</vt:lpstr>
      <vt:lpstr>transform()</vt:lpstr>
      <vt:lpstr>Tibbles</vt:lpstr>
      <vt:lpstr>Differences between tibble and data.frame</vt:lpstr>
      <vt:lpstr>Converting between the two objects</vt:lpstr>
      <vt:lpstr>Challenge 5.2</vt:lpstr>
      <vt:lpstr>Functionals on matrices and data frame</vt:lpstr>
      <vt:lpstr>Using the apply() function</vt:lpstr>
      <vt:lpstr>Processing data frames</vt:lpstr>
      <vt:lpstr>Count missing values by row, and column</vt:lpstr>
      <vt:lpstr>Getting means from mtcars data frame</vt:lpstr>
      <vt:lpstr>Chapter 5  Recap</vt:lpstr>
      <vt:lpstr>Challenge 5.3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568</cp:revision>
  <cp:lastPrinted>2020-11-24T11:26:30Z</cp:lastPrinted>
  <dcterms:created xsi:type="dcterms:W3CDTF">2016-06-27T07:49:28Z</dcterms:created>
  <dcterms:modified xsi:type="dcterms:W3CDTF">2024-11-06T14:57:53Z</dcterms:modified>
</cp:coreProperties>
</file>